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5"/>
  </p:notesMasterIdLst>
  <p:sldIdLst>
    <p:sldId id="256" r:id="rId4"/>
    <p:sldId id="257" r:id="rId5"/>
    <p:sldId id="258" r:id="rId6"/>
    <p:sldId id="260" r:id="rId7"/>
    <p:sldId id="261" r:id="rId8"/>
    <p:sldId id="262" r:id="rId9"/>
    <p:sldId id="295" r:id="rId10"/>
    <p:sldId id="300" r:id="rId11"/>
    <p:sldId id="301" r:id="rId12"/>
    <p:sldId id="263" r:id="rId13"/>
    <p:sldId id="264" r:id="rId14"/>
    <p:sldId id="265" r:id="rId15"/>
    <p:sldId id="266" r:id="rId16"/>
    <p:sldId id="269" r:id="rId17"/>
    <p:sldId id="292" r:id="rId18"/>
    <p:sldId id="293" r:id="rId19"/>
    <p:sldId id="294" r:id="rId20"/>
    <p:sldId id="299" r:id="rId21"/>
    <p:sldId id="296" r:id="rId22"/>
    <p:sldId id="297" r:id="rId23"/>
    <p:sldId id="298" r:id="rId24"/>
  </p:sldIdLst>
  <p:sldSz cx="9144000" cy="5143500" type="screen16x9"/>
  <p:notesSz cx="6858000" cy="9144000"/>
  <p:embeddedFontLs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Roboto Medium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7FD4D3-2557-4429-BAA6-1C0A7345D9B1}">
  <a:tblStyle styleId="{CF7FD4D3-2557-4429-BAA6-1C0A7345D9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893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28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873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083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97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813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02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984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219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836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506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3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08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083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581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7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42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545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016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58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473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53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7.png"/><Relationship Id="rId4" Type="http://schemas.openxmlformats.org/officeDocument/2006/relationships/hyperlink" Target="https://www.cbr.ru/development/SXML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Сбор и обработка данных по </a:t>
            </a:r>
            <a:r>
              <a:rPr lang="ru-RU" sz="36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валютам с помощью </a:t>
            </a:r>
            <a:r>
              <a:rPr lang="en-US" sz="3600" b="1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3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092808"/>
            <a:ext cx="24078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</a:t>
            </a:r>
            <a:r>
              <a:rPr lang="ru-RU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для инженеров и архитекторов БД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853064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</a:t>
            </a:r>
            <a:r>
              <a:rPr lang="ru" dirty="0">
                <a:solidFill>
                  <a:srgbClr val="0645AD"/>
                </a:solidFill>
              </a:rPr>
              <a:t>int</a:t>
            </a:r>
            <a:r>
              <a:rPr lang="ru" dirty="0"/>
              <a:t> **a;  </a:t>
            </a:r>
            <a:r>
              <a:rPr lang="ru" dirty="0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</a:t>
            </a:r>
            <a:r>
              <a:rPr lang="ru" dirty="0">
                <a:solidFill>
                  <a:srgbClr val="0645AD"/>
                </a:solidFill>
              </a:rPr>
              <a:t>int</a:t>
            </a:r>
            <a:r>
              <a:rPr lang="ru" dirty="0"/>
              <a:t> i, j, n, m;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</a:t>
            </a:r>
            <a:r>
              <a:rPr lang="ru" dirty="0">
                <a:solidFill>
                  <a:srgbClr val="A61C00"/>
                </a:solidFill>
              </a:rPr>
              <a:t>"chcp 1251"</a:t>
            </a:r>
            <a:r>
              <a:rPr lang="ru" dirty="0"/>
              <a:t>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</a:t>
            </a:r>
            <a:r>
              <a:rPr lang="ru" dirty="0">
                <a:solidFill>
                  <a:srgbClr val="A61C00"/>
                </a:solidFill>
              </a:rPr>
              <a:t>"cls"</a:t>
            </a:r>
            <a:r>
              <a:rPr lang="ru" dirty="0"/>
              <a:t>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</a:t>
            </a:r>
            <a:r>
              <a:rPr lang="ru" dirty="0">
                <a:solidFill>
                  <a:srgbClr val="A61C00"/>
                </a:solidFill>
              </a:rPr>
              <a:t>"Введите количество строк: "</a:t>
            </a:r>
            <a:r>
              <a:rPr lang="ru" dirty="0"/>
              <a:t>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</a:t>
            </a:r>
            <a:r>
              <a:rPr lang="ru" dirty="0">
                <a:solidFill>
                  <a:srgbClr val="A61C00"/>
                </a:solidFill>
              </a:rPr>
              <a:t>"%d"</a:t>
            </a:r>
            <a:r>
              <a:rPr lang="ru" dirty="0"/>
              <a:t>, &amp;n);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</a:t>
            </a:r>
            <a:r>
              <a:rPr lang="ru" dirty="0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 dirty="0"/>
              <a:t>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</a:t>
            </a:r>
            <a:r>
              <a:rPr lang="ru" dirty="0">
                <a:solidFill>
                  <a:srgbClr val="A61C00"/>
                </a:solidFill>
              </a:rPr>
              <a:t>"%d"</a:t>
            </a:r>
            <a:r>
              <a:rPr lang="ru" dirty="0"/>
              <a:t>, &amp;m);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</a:t>
            </a:r>
            <a:r>
              <a:rPr lang="ru" dirty="0">
                <a:solidFill>
                  <a:srgbClr val="019836"/>
                </a:solidFill>
              </a:rPr>
              <a:t>// Выделение памяти под указатели на строки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a = (</a:t>
            </a:r>
            <a:r>
              <a:rPr lang="ru" dirty="0">
                <a:solidFill>
                  <a:srgbClr val="0645AD"/>
                </a:solidFill>
              </a:rPr>
              <a:t>int</a:t>
            </a:r>
            <a:r>
              <a:rPr lang="ru" dirty="0"/>
              <a:t>**)malloc (n * </a:t>
            </a:r>
            <a:r>
              <a:rPr lang="ru" dirty="0">
                <a:solidFill>
                  <a:srgbClr val="0645AD"/>
                </a:solidFill>
              </a:rPr>
              <a:t>sizeof</a:t>
            </a:r>
            <a:r>
              <a:rPr lang="ru" dirty="0"/>
              <a:t>(</a:t>
            </a:r>
            <a:r>
              <a:rPr lang="ru" dirty="0">
                <a:solidFill>
                  <a:srgbClr val="0645AD"/>
                </a:solidFill>
              </a:rPr>
              <a:t>int*</a:t>
            </a:r>
            <a:r>
              <a:rPr lang="ru" dirty="0"/>
              <a:t>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</a:t>
            </a:r>
            <a:r>
              <a:rPr lang="ru" dirty="0">
                <a:solidFill>
                  <a:srgbClr val="019836"/>
                </a:solidFill>
              </a:rPr>
              <a:t>// Ввод элементов массива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</a:t>
            </a:r>
            <a:r>
              <a:rPr lang="ru" dirty="0">
                <a:solidFill>
                  <a:srgbClr val="0645AD"/>
                </a:solidFill>
              </a:rPr>
              <a:t>for </a:t>
            </a:r>
            <a:r>
              <a:rPr lang="ru" dirty="0"/>
              <a:t>(i = 0; i&lt;n; i++)  </a:t>
            </a:r>
            <a:r>
              <a:rPr lang="ru" dirty="0">
                <a:solidFill>
                  <a:srgbClr val="019836"/>
                </a:solidFill>
              </a:rPr>
              <a:t>// цикл по строкам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</a:t>
            </a:r>
            <a:r>
              <a:rPr lang="ru" dirty="0">
                <a:solidFill>
                  <a:srgbClr val="019836"/>
                </a:solidFill>
              </a:rPr>
              <a:t>// Выделение памяти под хранение строк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a[i] = (</a:t>
            </a:r>
            <a:r>
              <a:rPr lang="ru" dirty="0">
                <a:solidFill>
                  <a:srgbClr val="0645AD"/>
                </a:solidFill>
              </a:rPr>
              <a:t>int</a:t>
            </a:r>
            <a:r>
              <a:rPr lang="ru" dirty="0"/>
              <a:t>*)malloc(m * </a:t>
            </a:r>
            <a:r>
              <a:rPr lang="ru" dirty="0">
                <a:solidFill>
                  <a:srgbClr val="0645AD"/>
                </a:solidFill>
              </a:rPr>
              <a:t>sizeof</a:t>
            </a:r>
            <a:r>
              <a:rPr lang="ru" dirty="0"/>
              <a:t>(</a:t>
            </a:r>
            <a:r>
              <a:rPr lang="ru" dirty="0">
                <a:solidFill>
                  <a:srgbClr val="0645AD"/>
                </a:solidFill>
              </a:rPr>
              <a:t>int</a:t>
            </a:r>
            <a:r>
              <a:rPr lang="ru" dirty="0"/>
              <a:t>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</a:t>
            </a:r>
            <a:r>
              <a:rPr lang="ru" dirty="0">
                <a:solidFill>
                  <a:srgbClr val="0645AD"/>
                </a:solidFill>
              </a:rPr>
              <a:t>for </a:t>
            </a:r>
            <a:r>
              <a:rPr lang="ru" dirty="0"/>
              <a:t>(j = 0; j&lt;m; j++)  </a:t>
            </a:r>
            <a:r>
              <a:rPr lang="ru" dirty="0">
                <a:solidFill>
                  <a:srgbClr val="019836"/>
                </a:solidFill>
              </a:rPr>
              <a:t>// цикл по столбцам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printf(</a:t>
            </a:r>
            <a:r>
              <a:rPr lang="ru" dirty="0">
                <a:solidFill>
                  <a:srgbClr val="A61C00"/>
                </a:solidFill>
              </a:rPr>
              <a:t>"a[%d][%d] = "</a:t>
            </a:r>
            <a:r>
              <a:rPr lang="ru" dirty="0"/>
              <a:t>, i, j);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scanf(</a:t>
            </a:r>
            <a:r>
              <a:rPr lang="ru" dirty="0">
                <a:solidFill>
                  <a:srgbClr val="A61C00"/>
                </a:solidFill>
              </a:rPr>
              <a:t>"%d"</a:t>
            </a:r>
            <a:r>
              <a:rPr lang="ru" dirty="0"/>
              <a:t>, &amp;a[i][j]);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}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Слайд с кодом 2</a:t>
            </a:r>
            <a:endParaRPr dirty="0"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</a:t>
            </a:r>
            <a:r>
              <a:rPr lang="ru" dirty="0">
                <a:solidFill>
                  <a:srgbClr val="0645AD"/>
                </a:solidFill>
              </a:rPr>
              <a:t>int</a:t>
            </a:r>
            <a:r>
              <a:rPr lang="ru" dirty="0"/>
              <a:t> **a;  </a:t>
            </a:r>
            <a:r>
              <a:rPr lang="ru" dirty="0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</a:t>
            </a:r>
            <a:r>
              <a:rPr lang="ru" dirty="0">
                <a:solidFill>
                  <a:srgbClr val="0645AD"/>
                </a:solidFill>
              </a:rPr>
              <a:t>int</a:t>
            </a:r>
            <a:r>
              <a:rPr lang="ru" dirty="0"/>
              <a:t> i, j, n, m;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</a:t>
            </a:r>
            <a:r>
              <a:rPr lang="ru" dirty="0">
                <a:solidFill>
                  <a:srgbClr val="A61C00"/>
                </a:solidFill>
              </a:rPr>
              <a:t>"chcp 1251"</a:t>
            </a:r>
            <a:r>
              <a:rPr lang="ru" dirty="0"/>
              <a:t>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</a:t>
            </a:r>
            <a:r>
              <a:rPr lang="ru" dirty="0">
                <a:solidFill>
                  <a:srgbClr val="A61C00"/>
                </a:solidFill>
              </a:rPr>
              <a:t>"cls"</a:t>
            </a:r>
            <a:r>
              <a:rPr lang="ru" dirty="0"/>
              <a:t>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</a:t>
            </a:r>
            <a:r>
              <a:rPr lang="ru" dirty="0">
                <a:solidFill>
                  <a:srgbClr val="A61C00"/>
                </a:solidFill>
              </a:rPr>
              <a:t>"Введите количество строк: </a:t>
            </a:r>
            <a:r>
              <a:rPr lang="ru" dirty="0" smtClean="0">
                <a:solidFill>
                  <a:srgbClr val="A61C00"/>
                </a:solidFill>
              </a:rPr>
              <a:t>"</a:t>
            </a:r>
            <a:r>
              <a:rPr lang="ru" dirty="0" smtClean="0"/>
              <a:t>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</a:t>
            </a:r>
            <a:r>
              <a:rPr lang="ru" dirty="0">
                <a:solidFill>
                  <a:srgbClr val="A61C00"/>
                </a:solidFill>
              </a:rPr>
              <a:t>"%d"</a:t>
            </a:r>
            <a:r>
              <a:rPr lang="ru" dirty="0"/>
              <a:t>, &amp;n);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</a:t>
            </a:r>
            <a:r>
              <a:rPr lang="ru" dirty="0">
                <a:solidFill>
                  <a:srgbClr val="A61C00"/>
                </a:solidFill>
              </a:rPr>
              <a:t>"Введите количество столбцов: </a:t>
            </a:r>
            <a:r>
              <a:rPr lang="ru" dirty="0" smtClean="0">
                <a:solidFill>
                  <a:srgbClr val="A61C00"/>
                </a:solidFill>
              </a:rPr>
              <a:t>"</a:t>
            </a:r>
            <a:r>
              <a:rPr lang="ru" dirty="0" smtClean="0"/>
              <a:t>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</a:t>
            </a:r>
            <a:r>
              <a:rPr lang="ru" dirty="0">
                <a:solidFill>
                  <a:srgbClr val="A61C00"/>
                </a:solidFill>
              </a:rPr>
              <a:t>"%d"</a:t>
            </a:r>
            <a:r>
              <a:rPr lang="ru" dirty="0"/>
              <a:t>, &amp;m);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</a:t>
            </a:r>
            <a:r>
              <a:rPr lang="ru" dirty="0">
                <a:solidFill>
                  <a:srgbClr val="019836"/>
                </a:solidFill>
              </a:rPr>
              <a:t>// Выделение памяти под указатели на строки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a = (</a:t>
            </a:r>
            <a:r>
              <a:rPr lang="ru" dirty="0">
                <a:solidFill>
                  <a:srgbClr val="0645AD"/>
                </a:solidFill>
              </a:rPr>
              <a:t>int</a:t>
            </a:r>
            <a:r>
              <a:rPr lang="ru" dirty="0"/>
              <a:t>**)malloc (n * </a:t>
            </a:r>
            <a:r>
              <a:rPr lang="ru" dirty="0">
                <a:solidFill>
                  <a:srgbClr val="0645AD"/>
                </a:solidFill>
              </a:rPr>
              <a:t>sizeof</a:t>
            </a:r>
            <a:r>
              <a:rPr lang="ru" dirty="0"/>
              <a:t>(</a:t>
            </a:r>
            <a:r>
              <a:rPr lang="ru" dirty="0">
                <a:solidFill>
                  <a:srgbClr val="0645AD"/>
                </a:solidFill>
              </a:rPr>
              <a:t>int*</a:t>
            </a:r>
            <a:r>
              <a:rPr lang="ru" dirty="0"/>
              <a:t>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</a:t>
            </a:r>
            <a:r>
              <a:rPr lang="ru" dirty="0">
                <a:solidFill>
                  <a:srgbClr val="019836"/>
                </a:solidFill>
              </a:rPr>
              <a:t>// Ввод элементов массива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</a:t>
            </a:r>
            <a:r>
              <a:rPr lang="ru" dirty="0">
                <a:solidFill>
                  <a:srgbClr val="0645AD"/>
                </a:solidFill>
              </a:rPr>
              <a:t>for </a:t>
            </a:r>
            <a:r>
              <a:rPr lang="ru" dirty="0"/>
              <a:t>(i = 0; i&lt;n; i++)  </a:t>
            </a:r>
            <a:r>
              <a:rPr lang="ru" dirty="0">
                <a:solidFill>
                  <a:srgbClr val="019836"/>
                </a:solidFill>
              </a:rPr>
              <a:t>// цикл по строкам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</a:t>
            </a:r>
            <a:r>
              <a:rPr lang="ru" dirty="0">
                <a:solidFill>
                  <a:srgbClr val="019836"/>
                </a:solidFill>
              </a:rPr>
              <a:t>// Выделение памяти под хранение строк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a[i] = (</a:t>
            </a:r>
            <a:r>
              <a:rPr lang="ru" dirty="0">
                <a:solidFill>
                  <a:srgbClr val="0645AD"/>
                </a:solidFill>
              </a:rPr>
              <a:t>int</a:t>
            </a:r>
            <a:r>
              <a:rPr lang="ru" dirty="0"/>
              <a:t>*)malloc(m * </a:t>
            </a:r>
            <a:r>
              <a:rPr lang="ru" dirty="0">
                <a:solidFill>
                  <a:srgbClr val="0645AD"/>
                </a:solidFill>
              </a:rPr>
              <a:t>sizeof</a:t>
            </a:r>
            <a:r>
              <a:rPr lang="ru" dirty="0"/>
              <a:t>(</a:t>
            </a:r>
            <a:r>
              <a:rPr lang="ru" dirty="0">
                <a:solidFill>
                  <a:srgbClr val="0645AD"/>
                </a:solidFill>
              </a:rPr>
              <a:t>int</a:t>
            </a:r>
            <a:r>
              <a:rPr lang="ru" dirty="0"/>
              <a:t>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</a:t>
            </a:r>
            <a:r>
              <a:rPr lang="ru" dirty="0">
                <a:solidFill>
                  <a:srgbClr val="0645AD"/>
                </a:solidFill>
              </a:rPr>
              <a:t>for </a:t>
            </a:r>
            <a:r>
              <a:rPr lang="ru" dirty="0"/>
              <a:t>(j = 0; j&lt;m; j++)  </a:t>
            </a:r>
            <a:r>
              <a:rPr lang="ru" dirty="0">
                <a:solidFill>
                  <a:srgbClr val="019836"/>
                </a:solidFill>
              </a:rPr>
              <a:t>// цикл по столбцам</a:t>
            </a:r>
            <a:endParaRPr dirty="0"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printf(</a:t>
            </a:r>
            <a:r>
              <a:rPr lang="ru" dirty="0">
                <a:solidFill>
                  <a:srgbClr val="A61C00"/>
                </a:solidFill>
              </a:rPr>
              <a:t>"a[%d][%d] = "</a:t>
            </a:r>
            <a:r>
              <a:rPr lang="ru" dirty="0"/>
              <a:t>, i, j);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scanf(</a:t>
            </a:r>
            <a:r>
              <a:rPr lang="ru" dirty="0">
                <a:solidFill>
                  <a:srgbClr val="A61C00"/>
                </a:solidFill>
              </a:rPr>
              <a:t>"%d"</a:t>
            </a:r>
            <a:r>
              <a:rPr lang="ru" dirty="0"/>
              <a:t>, &amp;a[i][j]);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}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 dirty="0"/>
              <a:t>Тезис 1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 dirty="0"/>
              <a:t>Тезис 2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 dirty="0"/>
              <a:t>Тезис 3</a:t>
            </a: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12557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807725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7961150" cy="2807725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 smtClean="0"/>
              <a:t>Тема: </a:t>
            </a:r>
            <a:r>
              <a:rPr lang="ru-RU" sz="3000" dirty="0"/>
              <a:t>Сбор и обработка данных по валютам с помощью </a:t>
            </a:r>
            <a:r>
              <a:rPr lang="ru-RU" sz="3000" dirty="0" err="1" smtClean="0"/>
              <a:t>ClickHouse</a:t>
            </a:r>
            <a:r>
              <a:rPr lang="en-US" sz="3000" dirty="0"/>
              <a:t>.</a:t>
            </a:r>
            <a:r>
              <a:rPr lang="ru-RU" sz="3000" dirty="0"/>
              <a:t/>
            </a:r>
            <a:br>
              <a:rPr lang="ru-RU" sz="3000" dirty="0"/>
            </a:br>
            <a:endParaRPr sz="3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" y="2085726"/>
            <a:ext cx="23187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Куликов Максим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ПАО Сбербанк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Главный инженер по разработке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118388266"/>
              </p:ext>
            </p:extLst>
          </p:nvPr>
        </p:nvGraphicFramePr>
        <p:xfrm>
          <a:off x="952500" y="2382125"/>
          <a:ext cx="7239000" cy="170676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ежедневный сбор данных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передачу данных в </a:t>
                      </a:r>
                      <a:r>
                        <a:rPr lang="en-US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через брокер сообщений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Обработать данные в 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построить витрины.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визуализацию данных в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Superset.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295740" y="1033008"/>
            <a:ext cx="5887500" cy="104517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систему для получения данных по курсам валют, обработать данные и построить материализованные представления, подготовить визуализацию данных.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077455247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Java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17,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debezium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17.5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25.2.1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Kafka, Kafka-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ui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Superset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0" y="1132288"/>
            <a:ext cx="8152184" cy="34189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Источник данных</a:t>
            </a:r>
            <a:endParaRPr dirty="0"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ru-RU" sz="1500" dirty="0" smtClean="0"/>
              <a:t>Данные берутся с сайта банка России по </a:t>
            </a:r>
            <a:r>
              <a:rPr lang="en-US" sz="1500" dirty="0" err="1" smtClean="0"/>
              <a:t>api</a:t>
            </a:r>
            <a:r>
              <a:rPr lang="ru-RU" sz="1500" dirty="0" smtClean="0"/>
              <a:t>:</a:t>
            </a:r>
            <a:endParaRPr lang="en-US" sz="1500" dirty="0"/>
          </a:p>
          <a:p>
            <a:pPr marL="133350" lvl="0" indent="0">
              <a:lnSpc>
                <a:spcPct val="115000"/>
              </a:lnSpc>
              <a:buSzPts val="1500"/>
            </a:pPr>
            <a:r>
              <a:rPr lang="en-US" sz="1500" dirty="0">
                <a:hlinkClick r:id="rId4"/>
              </a:rPr>
              <a:t>https://www.cbr.ru/development/SXML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/>
          </a:p>
          <a:p>
            <a:pPr marL="133350" lvl="0" indent="0">
              <a:lnSpc>
                <a:spcPct val="115000"/>
              </a:lnSpc>
              <a:buSzPts val="1500"/>
            </a:pPr>
            <a:endParaRPr sz="15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33" y="1917123"/>
            <a:ext cx="7323934" cy="26756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/>
              <a:t>Дашборды</a:t>
            </a:r>
            <a:endParaRPr dirty="0"/>
          </a:p>
        </p:txBody>
      </p:sp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500550" y="1098145"/>
            <a:ext cx="8179323" cy="35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/>
              <a:t>Дашборды</a:t>
            </a:r>
            <a:endParaRPr dirty="0"/>
          </a:p>
        </p:txBody>
      </p:sp>
      <p:pic>
        <p:nvPicPr>
          <p:cNvPr id="4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500550" y="1091219"/>
            <a:ext cx="8213959" cy="36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791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961</Words>
  <Application>Microsoft Office PowerPoint</Application>
  <PresentationFormat>Экран (16:9)</PresentationFormat>
  <Paragraphs>161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Roboto</vt:lpstr>
      <vt:lpstr>Roboto Medium</vt:lpstr>
      <vt:lpstr>Arial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Сбор и обработка данных по валютам с помощью ClickHouse.    </vt:lpstr>
      <vt:lpstr>Презентация PowerPoint</vt:lpstr>
      <vt:lpstr>Какие технологии использовались </vt:lpstr>
      <vt:lpstr>Что получилось</vt:lpstr>
      <vt:lpstr>Источник данных</vt:lpstr>
      <vt:lpstr>Дашборды</vt:lpstr>
      <vt:lpstr>Дашборды</vt:lpstr>
      <vt:lpstr>Выводы </vt:lpstr>
      <vt:lpstr>Презентация PowerPoint</vt:lpstr>
      <vt:lpstr>Спасибо за внимание!</vt:lpstr>
      <vt:lpstr>Презентация PowerPoint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uoles</cp:lastModifiedBy>
  <cp:revision>7</cp:revision>
  <dcterms:modified xsi:type="dcterms:W3CDTF">2025-05-20T08:10:25Z</dcterms:modified>
</cp:coreProperties>
</file>